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1" r:id="rId2"/>
    <p:sldId id="307" r:id="rId3"/>
    <p:sldId id="262" r:id="rId4"/>
    <p:sldId id="260" r:id="rId5"/>
    <p:sldId id="263" r:id="rId6"/>
    <p:sldId id="305" r:id="rId7"/>
    <p:sldId id="264" r:id="rId8"/>
    <p:sldId id="265" r:id="rId9"/>
    <p:sldId id="289" r:id="rId10"/>
    <p:sldId id="271" r:id="rId11"/>
    <p:sldId id="272" r:id="rId12"/>
    <p:sldId id="290" r:id="rId13"/>
    <p:sldId id="292" r:id="rId14"/>
    <p:sldId id="273" r:id="rId15"/>
    <p:sldId id="293" r:id="rId16"/>
    <p:sldId id="306" r:id="rId17"/>
    <p:sldId id="294" r:id="rId18"/>
    <p:sldId id="295" r:id="rId19"/>
    <p:sldId id="304" r:id="rId20"/>
    <p:sldId id="296" r:id="rId21"/>
    <p:sldId id="297" r:id="rId22"/>
    <p:sldId id="298" r:id="rId23"/>
    <p:sldId id="299" r:id="rId24"/>
    <p:sldId id="300" r:id="rId25"/>
    <p:sldId id="301" r:id="rId26"/>
    <p:sldId id="276" r:id="rId27"/>
    <p:sldId id="302" r:id="rId28"/>
    <p:sldId id="277" r:id="rId29"/>
    <p:sldId id="279" r:id="rId30"/>
    <p:sldId id="280" r:id="rId31"/>
    <p:sldId id="282" r:id="rId32"/>
    <p:sldId id="303" r:id="rId33"/>
    <p:sldId id="283" r:id="rId34"/>
    <p:sldId id="259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75B"/>
    <a:srgbClr val="336699"/>
    <a:srgbClr val="009ADA"/>
    <a:srgbClr val="FF762F"/>
    <a:srgbClr val="DD3137"/>
    <a:srgbClr val="A4B59B"/>
    <a:srgbClr val="A4B70A"/>
    <a:srgbClr val="CCCCCC"/>
    <a:srgbClr val="1A161A"/>
    <a:srgbClr val="E73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26" autoAdjust="0"/>
  </p:normalViewPr>
  <p:slideViewPr>
    <p:cSldViewPr snapToGrid="0" snapToObjects="1">
      <p:cViewPr varScale="1">
        <p:scale>
          <a:sx n="116" d="100"/>
          <a:sy n="116" d="100"/>
        </p:scale>
        <p:origin x="1500" y="10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26AFDB-A4FA-4051-AB58-6D03EAC3BA8E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0AD7C1-2705-4351-9B9B-86F3195247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80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AA035C-78E8-4B1B-B0F4-74768E556F68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AD3286-81A8-4453-86FA-A47F853F5C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00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C4948E-DF5B-4852-9B83-2E650624EC8E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053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nternet-Segura-For-Kids-1886436838309254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s4k.es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twitter.com/is4kids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 userDrawn="1"/>
        </p:nvSpPr>
        <p:spPr>
          <a:xfrm>
            <a:off x="5646738" y="2847975"/>
            <a:ext cx="1908175" cy="19081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814388" y="2849563"/>
            <a:ext cx="5786437" cy="1908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9ADA"/>
              </a:solidFill>
            </a:endParaRPr>
          </a:p>
        </p:txBody>
      </p:sp>
      <p:sp>
        <p:nvSpPr>
          <p:cNvPr id="16" name="Rectángulo 15"/>
          <p:cNvSpPr/>
          <p:nvPr userDrawn="1"/>
        </p:nvSpPr>
        <p:spPr>
          <a:xfrm>
            <a:off x="1620838" y="0"/>
            <a:ext cx="12858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 userDrawn="1"/>
        </p:nvSpPr>
        <p:spPr>
          <a:xfrm>
            <a:off x="0" y="0"/>
            <a:ext cx="1704975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755" y="6106629"/>
            <a:ext cx="1870071" cy="4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156" y="6215063"/>
            <a:ext cx="1447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1865029" y="3186248"/>
            <a:ext cx="5343705" cy="19001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8" name="Rectángulo redondeado 27"/>
          <p:cNvSpPr/>
          <p:nvPr userDrawn="1"/>
        </p:nvSpPr>
        <p:spPr>
          <a:xfrm>
            <a:off x="762454" y="526292"/>
            <a:ext cx="3041196" cy="14360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67" y="882030"/>
            <a:ext cx="3070724" cy="7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6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0" y="6089651"/>
            <a:ext cx="9144000" cy="795337"/>
          </a:xfrm>
          <a:prstGeom prst="rect">
            <a:avLst/>
          </a:prstGeom>
          <a:solidFill>
            <a:srgbClr val="009AD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8644D79-FF58-49FA-9CEE-E4BEE994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6089650"/>
            <a:ext cx="7390872" cy="79533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59310A8-8E94-4C5C-A3FE-39AECE3E1269}"/>
              </a:ext>
            </a:extLst>
          </p:cNvPr>
          <p:cNvSpPr/>
          <p:nvPr userDrawn="1"/>
        </p:nvSpPr>
        <p:spPr>
          <a:xfrm>
            <a:off x="0" y="6839267"/>
            <a:ext cx="9144000" cy="45719"/>
          </a:xfrm>
          <a:prstGeom prst="rect">
            <a:avLst/>
          </a:prstGeom>
          <a:solidFill>
            <a:srgbClr val="A4B70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7483037" y="6194964"/>
            <a:ext cx="1510336" cy="575400"/>
            <a:chOff x="7483037" y="6194964"/>
            <a:chExt cx="1510336" cy="575400"/>
          </a:xfrm>
        </p:grpSpPr>
        <p:pic>
          <p:nvPicPr>
            <p:cNvPr id="18" name="Imagen 1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924" y="6194964"/>
              <a:ext cx="1425984" cy="252235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893" y="6531429"/>
              <a:ext cx="879480" cy="238935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 userDrawn="1"/>
          </p:nvSpPr>
          <p:spPr>
            <a:xfrm>
              <a:off x="7483037" y="6447199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9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78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259307"/>
            <a:ext cx="8864600" cy="5866857"/>
          </a:xfrm>
          <a:prstGeom prst="rect">
            <a:avLst/>
          </a:prstGeom>
        </p:spPr>
        <p:txBody>
          <a:bodyPr/>
          <a:lstStyle>
            <a:lvl1pPr>
              <a:buClr>
                <a:srgbClr val="9DB900"/>
              </a:buClr>
              <a:buFont typeface="Wingdings" pitchFamily="2" charset="2"/>
              <a:buChar char=""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DB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DB900"/>
              </a:buClr>
              <a:buSzPct val="85000"/>
              <a:buFont typeface="Calibri" pitchFamily="34" charset="0"/>
              <a:buChar char="□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DB90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9DB90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AEF6F14-6789-471A-8247-32C4F3CD89EC}"/>
              </a:ext>
            </a:extLst>
          </p:cNvPr>
          <p:cNvSpPr/>
          <p:nvPr userDrawn="1"/>
        </p:nvSpPr>
        <p:spPr>
          <a:xfrm>
            <a:off x="0" y="6089651"/>
            <a:ext cx="9144000" cy="795337"/>
          </a:xfrm>
          <a:prstGeom prst="rect">
            <a:avLst/>
          </a:prstGeom>
          <a:solidFill>
            <a:srgbClr val="009AD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146AB71-3F0D-426D-B1CF-A807F4C3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7325173" cy="79533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2F9CFCAB-FB13-4588-A08A-EC28A67B44A0}"/>
              </a:ext>
            </a:extLst>
          </p:cNvPr>
          <p:cNvSpPr/>
          <p:nvPr userDrawn="1"/>
        </p:nvSpPr>
        <p:spPr>
          <a:xfrm>
            <a:off x="0" y="6839267"/>
            <a:ext cx="9144000" cy="45719"/>
          </a:xfrm>
          <a:prstGeom prst="rect">
            <a:avLst/>
          </a:prstGeom>
          <a:solidFill>
            <a:srgbClr val="A4B70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/>
              <a:t> </a:t>
            </a: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7483037" y="6194964"/>
            <a:ext cx="1510336" cy="575400"/>
            <a:chOff x="7483037" y="6194964"/>
            <a:chExt cx="1510336" cy="575400"/>
          </a:xfrm>
        </p:grpSpPr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924" y="6194964"/>
              <a:ext cx="1425984" cy="252235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893" y="6531429"/>
              <a:ext cx="879480" cy="238935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 userDrawn="1"/>
          </p:nvSpPr>
          <p:spPr>
            <a:xfrm>
              <a:off x="7483037" y="6447199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9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6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7741782" y="6080138"/>
            <a:ext cx="1351285" cy="571687"/>
            <a:chOff x="7741782" y="6080138"/>
            <a:chExt cx="1351285" cy="571687"/>
          </a:xfrm>
        </p:grpSpPr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2232" y="6080138"/>
              <a:ext cx="1195882" cy="28219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0173" y="6469015"/>
              <a:ext cx="672894" cy="182810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 userDrawn="1"/>
          </p:nvSpPr>
          <p:spPr>
            <a:xfrm>
              <a:off x="7741782" y="6407667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>
                  <a:solidFill>
                    <a:schemeClr val="bg1">
                      <a:lumMod val="65000"/>
                    </a:schemeClr>
                  </a:solidFill>
                </a:rPr>
                <a:t>A través de:</a:t>
              </a:r>
              <a:endParaRPr lang="es-E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28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4" y="6040294"/>
            <a:ext cx="1725612" cy="4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ángulo 28"/>
          <p:cNvSpPr/>
          <p:nvPr userDrawn="1"/>
        </p:nvSpPr>
        <p:spPr>
          <a:xfrm>
            <a:off x="0" y="0"/>
            <a:ext cx="9144000" cy="1102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9ADA"/>
              </a:solidFill>
            </a:endParaRPr>
          </a:p>
        </p:txBody>
      </p:sp>
      <p:sp>
        <p:nvSpPr>
          <p:cNvPr id="30" name="TextBox 4"/>
          <p:cNvSpPr txBox="1">
            <a:spLocks noChangeArrowheads="1"/>
          </p:cNvSpPr>
          <p:nvPr userDrawn="1"/>
        </p:nvSpPr>
        <p:spPr bwMode="auto">
          <a:xfrm>
            <a:off x="2287587" y="168225"/>
            <a:ext cx="4649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3600" b="1" dirty="0">
                <a:solidFill>
                  <a:schemeClr val="bg1"/>
                </a:solidFill>
              </a:rPr>
              <a:t>Gracias </a:t>
            </a:r>
            <a:r>
              <a:rPr lang="en-US" altLang="es-ES" sz="3600" b="1" dirty="0" err="1">
                <a:solidFill>
                  <a:schemeClr val="bg1"/>
                </a:solidFill>
              </a:rPr>
              <a:t>por</a:t>
            </a:r>
            <a:r>
              <a:rPr lang="en-US" altLang="es-ES" sz="3600" b="1" dirty="0">
                <a:solidFill>
                  <a:schemeClr val="bg1"/>
                </a:solidFill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</a:rPr>
              <a:t>su</a:t>
            </a:r>
            <a:r>
              <a:rPr lang="en-US" altLang="es-ES" sz="3600" b="1" dirty="0">
                <a:solidFill>
                  <a:schemeClr val="bg1"/>
                </a:solidFill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</a:rPr>
              <a:t>atención</a:t>
            </a:r>
            <a:endParaRPr lang="en-US" altLang="es-ES" sz="3600" b="1" dirty="0">
              <a:solidFill>
                <a:schemeClr val="bg1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554" y="6030047"/>
            <a:ext cx="1479304" cy="45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00" y="5963954"/>
            <a:ext cx="2471362" cy="58317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54" y="1547636"/>
            <a:ext cx="2155568" cy="2836992"/>
          </a:xfrm>
          <a:prstGeom prst="rect">
            <a:avLst/>
          </a:prstGeom>
        </p:spPr>
      </p:pic>
      <p:grpSp>
        <p:nvGrpSpPr>
          <p:cNvPr id="34" name="Grupo 33"/>
          <p:cNvGrpSpPr/>
          <p:nvPr userDrawn="1"/>
        </p:nvGrpSpPr>
        <p:grpSpPr>
          <a:xfrm>
            <a:off x="4481852" y="1270252"/>
            <a:ext cx="3638536" cy="3477875"/>
            <a:chOff x="4481852" y="1270252"/>
            <a:chExt cx="3638536" cy="3477875"/>
          </a:xfrm>
        </p:grpSpPr>
        <p:grpSp>
          <p:nvGrpSpPr>
            <p:cNvPr id="35" name="Grupo 34"/>
            <p:cNvGrpSpPr/>
            <p:nvPr userDrawn="1"/>
          </p:nvGrpSpPr>
          <p:grpSpPr>
            <a:xfrm>
              <a:off x="4481852" y="1270252"/>
              <a:ext cx="3638536" cy="3477875"/>
              <a:chOff x="4852322" y="1587101"/>
              <a:chExt cx="3638536" cy="3477875"/>
            </a:xfrm>
          </p:grpSpPr>
          <p:grpSp>
            <p:nvGrpSpPr>
              <p:cNvPr id="37" name="Grupo 36"/>
              <p:cNvGrpSpPr/>
              <p:nvPr userDrawn="1"/>
            </p:nvGrpSpPr>
            <p:grpSpPr>
              <a:xfrm>
                <a:off x="4953240" y="1587101"/>
                <a:ext cx="3537618" cy="3477875"/>
                <a:chOff x="4906294" y="2728362"/>
                <a:chExt cx="3537618" cy="3477875"/>
              </a:xfrm>
            </p:grpSpPr>
            <p:sp>
              <p:nvSpPr>
                <p:cNvPr id="39" name="17 CuadroTexto"/>
                <p:cNvSpPr txBox="1"/>
                <p:nvPr userDrawn="1"/>
              </p:nvSpPr>
              <p:spPr>
                <a:xfrm>
                  <a:off x="5325756" y="2728362"/>
                  <a:ext cx="3118156" cy="3477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457200" rtl="0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" sz="2000" b="1" u="none" kern="1200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https://www.is4k.es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https://incibe.es</a:t>
                  </a:r>
                </a:p>
                <a:p>
                  <a:pPr>
                    <a:lnSpc>
                      <a:spcPct val="100000"/>
                    </a:lnSpc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contacto@is4k.es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Internet Segura </a:t>
                  </a:r>
                  <a:r>
                    <a:rPr lang="es-ES" sz="20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for</a:t>
                  </a: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s-ES" sz="20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Kids</a:t>
                  </a: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@is4k / @</a:t>
                  </a:r>
                  <a:r>
                    <a:rPr lang="es-ES" sz="2000" b="1" dirty="0" err="1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incibe</a:t>
                  </a: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endParaRPr lang="es-ES" sz="20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s-ES" sz="20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Suscripción Boletines</a:t>
                  </a:r>
                </a:p>
              </p:txBody>
            </p:sp>
            <p:pic>
              <p:nvPicPr>
                <p:cNvPr id="40" name="Picture 4" descr="http://us.cdn1.123rf.com/168nwm/alexwhite/alexwhite1302/alexwhite130202469/18037127-casa-azul-cuadrado-icono-web-brillante-en-el-fondo-blanco.jpg">
                  <a:hlinkClick r:id="rId6"/>
                </p:cNvPr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906294" y="2888820"/>
                  <a:ext cx="352929" cy="272602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Imagen 40">
                  <a:hlinkClick r:id="rId8"/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4963388" y="4630619"/>
                  <a:ext cx="295835" cy="307213"/>
                </a:xfrm>
                <a:prstGeom prst="rect">
                  <a:avLst/>
                </a:prstGeom>
              </p:spPr>
            </p:pic>
            <p:pic>
              <p:nvPicPr>
                <p:cNvPr id="42" name="Imagen 41">
                  <a:hlinkClick r:id="rId10"/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958147" y="5235932"/>
                  <a:ext cx="307213" cy="307213"/>
                </a:xfrm>
                <a:prstGeom prst="rect">
                  <a:avLst/>
                </a:prstGeom>
              </p:spPr>
            </p:pic>
          </p:grpSp>
          <p:pic>
            <p:nvPicPr>
              <p:cNvPr id="38" name="Imagen 37"/>
              <p:cNvPicPr>
                <a:picLocks noChangeAspect="1"/>
              </p:cNvPicPr>
              <p:nvPr userDrawn="1"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52322" y="4730567"/>
                <a:ext cx="611857" cy="321718"/>
              </a:xfrm>
              <a:prstGeom prst="rect">
                <a:avLst/>
              </a:prstGeom>
            </p:spPr>
          </p:pic>
        </p:grpSp>
        <p:pic>
          <p:nvPicPr>
            <p:cNvPr id="36" name="Imagen 35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372" y="2570226"/>
              <a:ext cx="273600" cy="27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1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5" r:id="rId4"/>
    <p:sldLayoutId id="2147483697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youtube.com/watch?v=_whpii1co1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uchWXz4m1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5kW4pI_VQ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is4k.e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yt/kids/" TargetMode="External"/><Relationship Id="rId3" Type="http://schemas.openxmlformats.org/officeDocument/2006/relationships/image" Target="../media/image54.jpeg"/><Relationship Id="rId7" Type="http://schemas.openxmlformats.org/officeDocument/2006/relationships/image" Target="../media/image56.png"/><Relationship Id="rId2" Type="http://schemas.openxmlformats.org/officeDocument/2006/relationships/hyperlink" Target="https://www.alarms.org/kidre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preferences?hl=es&amp;fg=1" TargetMode="External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hyperlink" Target="http://bunis.org/" TargetMode="External"/><Relationship Id="rId9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4k.es/de-utilidad/herramientas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beinternetawesome.withgoogle.com/en_us/interland/tower-of-treas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play.google.com/store/apps/details?id=com.whatsap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lpais.com/elpais/2018/06/11/mamas_papas/1528706334_71429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www.abc.es/tecnologia/abci-adolescentes-entre-11-y-14-anos-representan-mayor-tasa-ciberacoso-201707261422_notici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/>
          </p:nvPr>
        </p:nvSpPr>
        <p:spPr bwMode="auto">
          <a:xfrm>
            <a:off x="1770063" y="2900363"/>
            <a:ext cx="5564187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es-ES" altLang="es-ES" sz="4000" dirty="0"/>
              <a:t>CIBERSEGURIDAD PARA FAMILIAS</a:t>
            </a:r>
            <a:br>
              <a:rPr lang="es-ES" altLang="es-ES" sz="4000" dirty="0"/>
            </a:br>
            <a:r>
              <a:rPr lang="es-ES" altLang="es-ES" sz="2200" dirty="0"/>
              <a:t>(CON MENORES EN EDAD ESCOLAR)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nos sujetando mÃ³vil con instagram y el facebook en el portÃ¡til">
            <a:extLst>
              <a:ext uri="{FF2B5EF4-FFF2-40B4-BE49-F238E27FC236}">
                <a16:creationId xmlns:a16="http://schemas.microsoft.com/office/drawing/2014/main" xmlns="" id="{CC943D39-A29F-48FB-BFC1-B2909A14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73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5031DD5-6FCC-4BEC-AC23-957717D0A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397" y="2531165"/>
            <a:ext cx="1514464" cy="11794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CUIDAR SU IMAGEN PÚBLICA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xmlns="" id="{8A208469-A57D-4FF7-AA18-A9197EFCF210}"/>
              </a:ext>
            </a:extLst>
          </p:cNvPr>
          <p:cNvSpPr/>
          <p:nvPr/>
        </p:nvSpPr>
        <p:spPr>
          <a:xfrm>
            <a:off x="5983908" y="927654"/>
            <a:ext cx="2736023" cy="4784035"/>
          </a:xfrm>
          <a:prstGeom prst="round2Diag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A0FA3E3-4784-4087-B959-AB72D6D2F1CD}"/>
              </a:ext>
            </a:extLst>
          </p:cNvPr>
          <p:cNvSpPr txBox="1">
            <a:spLocks/>
          </p:cNvSpPr>
          <p:nvPr/>
        </p:nvSpPr>
        <p:spPr>
          <a:xfrm>
            <a:off x="6027320" y="1019868"/>
            <a:ext cx="2692611" cy="465179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Lo que comparten marca su imagen, ahora y a futuro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Configurar la privacidad para limitar la difusión</a:t>
            </a:r>
          </a:p>
        </p:txBody>
      </p:sp>
    </p:spTree>
    <p:extLst>
      <p:ext uri="{BB962C8B-B14F-4D97-AF65-F5344CB8AC3E}">
        <p14:creationId xmlns:p14="http://schemas.microsoft.com/office/powerpoint/2010/main" val="214951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B4BC4F0-756E-4E4C-9EBB-EB3A8BFB73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4" y="2010"/>
            <a:ext cx="9144000" cy="61020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UN CONTACTO EN LÍNEA NO ES UN AMIGO/A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xmlns="" id="{8076992D-F2C2-49C7-A2CC-27E4A753ED89}"/>
              </a:ext>
            </a:extLst>
          </p:cNvPr>
          <p:cNvSpPr/>
          <p:nvPr/>
        </p:nvSpPr>
        <p:spPr>
          <a:xfrm>
            <a:off x="4863548" y="2345631"/>
            <a:ext cx="4116933" cy="3591340"/>
          </a:xfrm>
          <a:prstGeom prst="round2DiagRect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0B81A90-D842-4F6D-8AA2-490B11410FCC}"/>
              </a:ext>
            </a:extLst>
          </p:cNvPr>
          <p:cNvSpPr txBox="1">
            <a:spLocks/>
          </p:cNvSpPr>
          <p:nvPr/>
        </p:nvSpPr>
        <p:spPr>
          <a:xfrm>
            <a:off x="4969565" y="2491405"/>
            <a:ext cx="3999061" cy="330648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Es fácil hacerse pasar por otra persona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saben quién está al otro lado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Aunque lleven tiempo en contacto no pueden fiarse</a:t>
            </a:r>
          </a:p>
        </p:txBody>
      </p:sp>
    </p:spTree>
    <p:extLst>
      <p:ext uri="{BB962C8B-B14F-4D97-AF65-F5344CB8AC3E}">
        <p14:creationId xmlns:p14="http://schemas.microsoft.com/office/powerpoint/2010/main" val="316671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DESCONOCIDOS CON MALAS INTENCIONES</a:t>
            </a:r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xmlns="" id="{F02E73FC-6FD1-467D-9011-5ACEA07C7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18852" cy="4247322"/>
          </a:xfrm>
          <a:prstGeom prst="rect">
            <a:avLst/>
          </a:prstGeom>
        </p:spPr>
      </p:pic>
      <p:pic>
        <p:nvPicPr>
          <p:cNvPr id="3" name="Imagen 2">
            <a:hlinkClick r:id="rId2"/>
            <a:extLst>
              <a:ext uri="{FF2B5EF4-FFF2-40B4-BE49-F238E27FC236}">
                <a16:creationId xmlns:a16="http://schemas.microsoft.com/office/drawing/2014/main" xmlns="" id="{B360BF29-68C3-4348-A330-971FC7D654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1" y="0"/>
            <a:ext cx="3352799" cy="4247322"/>
          </a:xfrm>
          <a:prstGeom prst="rect">
            <a:avLst/>
          </a:prstGeom>
        </p:spPr>
      </p:pic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xmlns="" id="{642CC982-94DA-4A4F-9A4D-5A6D926F4A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7598"/>
            <a:ext cx="9144000" cy="1842052"/>
          </a:xfrm>
          <a:prstGeom prst="rect">
            <a:avLst/>
          </a:prstGeom>
        </p:spPr>
      </p:pic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xmlns="" id="{6D33E156-177B-450D-9105-0F9685706806}"/>
              </a:ext>
            </a:extLst>
          </p:cNvPr>
          <p:cNvSpPr/>
          <p:nvPr/>
        </p:nvSpPr>
        <p:spPr>
          <a:xfrm>
            <a:off x="4333456" y="3955841"/>
            <a:ext cx="4651513" cy="2020890"/>
          </a:xfrm>
          <a:prstGeom prst="round2DiagRect">
            <a:avLst/>
          </a:prstGeom>
          <a:solidFill>
            <a:schemeClr val="bg1">
              <a:alpha val="9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7475D1C-D223-421D-9762-3A8C5A15715B}"/>
              </a:ext>
            </a:extLst>
          </p:cNvPr>
          <p:cNvSpPr txBox="1">
            <a:spLocks/>
          </p:cNvSpPr>
          <p:nvPr/>
        </p:nvSpPr>
        <p:spPr>
          <a:xfrm>
            <a:off x="4439475" y="4022101"/>
            <a:ext cx="4439476" cy="184205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Chantajes económicos o sexuales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Captarles hacia comunidades peligrosas</a:t>
            </a:r>
          </a:p>
        </p:txBody>
      </p:sp>
    </p:spTree>
    <p:extLst>
      <p:ext uri="{BB962C8B-B14F-4D97-AF65-F5344CB8AC3E}">
        <p14:creationId xmlns:p14="http://schemas.microsoft.com/office/powerpoint/2010/main" val="38845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578A1E-EB91-4BC6-A94B-72B2C75C7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1" cy="60953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C011FF-D2AE-462C-93B3-898EA7BC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SE PUEDE PARAR EL CIBERACOSO</a:t>
            </a:r>
          </a:p>
        </p:txBody>
      </p:sp>
      <p:sp>
        <p:nvSpPr>
          <p:cNvPr id="10" name="Rectángulo: esquinas diagonales redondeadas 9">
            <a:extLst>
              <a:ext uri="{FF2B5EF4-FFF2-40B4-BE49-F238E27FC236}">
                <a16:creationId xmlns:a16="http://schemas.microsoft.com/office/drawing/2014/main" xmlns="" id="{E040274E-B1CD-49FA-B1C6-2556B18A5F01}"/>
              </a:ext>
            </a:extLst>
          </p:cNvPr>
          <p:cNvSpPr/>
          <p:nvPr/>
        </p:nvSpPr>
        <p:spPr>
          <a:xfrm>
            <a:off x="2690191" y="3821375"/>
            <a:ext cx="6235456" cy="2099197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72F0262-CC5F-48A5-B14C-6A429F449C5B}"/>
              </a:ext>
            </a:extLst>
          </p:cNvPr>
          <p:cNvSpPr txBox="1">
            <a:spLocks/>
          </p:cNvSpPr>
          <p:nvPr/>
        </p:nvSpPr>
        <p:spPr>
          <a:xfrm>
            <a:off x="2849217" y="3932820"/>
            <a:ext cx="6076430" cy="198775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dar me gusta ni compartir mensajes humillantes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Apoyar a la víctima y pedir ayuda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Compartir solo mensajes positivos</a:t>
            </a:r>
          </a:p>
        </p:txBody>
      </p:sp>
    </p:spTree>
    <p:extLst>
      <p:ext uri="{BB962C8B-B14F-4D97-AF65-F5344CB8AC3E}">
        <p14:creationId xmlns:p14="http://schemas.microsoft.com/office/powerpoint/2010/main" val="165593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5ED334-8DC9-42C7-BA99-883A72948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6563" y="0"/>
            <a:ext cx="4747437" cy="60896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5D64029-6A24-4D1A-88EB-7EDB9F9FA3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96563" cy="60949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CD8A4D-F452-4413-A48D-D90000A1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DETECTAR Y EVITAR UN USO EXCESIVO</a:t>
            </a:r>
          </a:p>
        </p:txBody>
      </p:sp>
      <p:sp>
        <p:nvSpPr>
          <p:cNvPr id="13" name="Rectángulo: esquinas diagonales redondeadas 12">
            <a:extLst>
              <a:ext uri="{FF2B5EF4-FFF2-40B4-BE49-F238E27FC236}">
                <a16:creationId xmlns:a16="http://schemas.microsoft.com/office/drawing/2014/main" xmlns="" id="{7ECC833B-4D1E-4C2D-9864-F566DB79C39D}"/>
              </a:ext>
            </a:extLst>
          </p:cNvPr>
          <p:cNvSpPr/>
          <p:nvPr/>
        </p:nvSpPr>
        <p:spPr>
          <a:xfrm>
            <a:off x="192708" y="3101167"/>
            <a:ext cx="3842226" cy="2000919"/>
          </a:xfrm>
          <a:prstGeom prst="round2DiagRect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8E4801AE-CCF6-477B-92DE-76BF1846D606}"/>
              </a:ext>
            </a:extLst>
          </p:cNvPr>
          <p:cNvSpPr txBox="1">
            <a:spLocks/>
          </p:cNvSpPr>
          <p:nvPr/>
        </p:nvSpPr>
        <p:spPr>
          <a:xfrm>
            <a:off x="296547" y="3172856"/>
            <a:ext cx="3738386" cy="192923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Señales de alerta: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Aislamiento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Irritabilidad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Cambios en rutinas</a:t>
            </a: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:a16="http://schemas.microsoft.com/office/drawing/2014/main" xmlns="" id="{C6BB50D1-EB76-4B28-BDF9-8D17A5CE22D8}"/>
              </a:ext>
            </a:extLst>
          </p:cNvPr>
          <p:cNvSpPr/>
          <p:nvPr/>
        </p:nvSpPr>
        <p:spPr>
          <a:xfrm>
            <a:off x="4529085" y="80257"/>
            <a:ext cx="4396563" cy="1456996"/>
          </a:xfrm>
          <a:prstGeom prst="round2Diag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4A4A3806-61A7-4451-9D33-A482DAA4D628}"/>
              </a:ext>
            </a:extLst>
          </p:cNvPr>
          <p:cNvSpPr txBox="1">
            <a:spLocks/>
          </p:cNvSpPr>
          <p:nvPr/>
        </p:nvSpPr>
        <p:spPr>
          <a:xfrm>
            <a:off x="4641420" y="80256"/>
            <a:ext cx="4396563" cy="145699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Herramientas preventivas: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Acordar unas normas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Darles alternativas</a:t>
            </a:r>
          </a:p>
        </p:txBody>
      </p:sp>
    </p:spTree>
    <p:extLst>
      <p:ext uri="{BB962C8B-B14F-4D97-AF65-F5344CB8AC3E}">
        <p14:creationId xmlns:p14="http://schemas.microsoft.com/office/powerpoint/2010/main" val="413572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009B201-89DA-40BF-BDE5-3E3F76579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896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75AD29-AC75-46C0-AC69-ECA750E5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LA CLAVE: LA MEDIACIÓN PARENTAL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xmlns="" id="{4E0B3E8B-E0BD-4407-88DF-EB9102E525A4}"/>
              </a:ext>
            </a:extLst>
          </p:cNvPr>
          <p:cNvSpPr/>
          <p:nvPr/>
        </p:nvSpPr>
        <p:spPr>
          <a:xfrm>
            <a:off x="4214191" y="365905"/>
            <a:ext cx="4744279" cy="2098999"/>
          </a:xfrm>
          <a:prstGeom prst="round2DiagRect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0F54BF5-C104-496C-A550-3EF0788655B2}"/>
              </a:ext>
            </a:extLst>
          </p:cNvPr>
          <p:cNvSpPr txBox="1">
            <a:spLocks/>
          </p:cNvSpPr>
          <p:nvPr/>
        </p:nvSpPr>
        <p:spPr>
          <a:xfrm>
            <a:off x="4339988" y="477350"/>
            <a:ext cx="4618482" cy="167611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Es necesario implicarse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Saber escucharles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Vale más la experiencia vital que saber de las TIC</a:t>
            </a:r>
          </a:p>
        </p:txBody>
      </p:sp>
    </p:spTree>
    <p:extLst>
      <p:ext uri="{BB962C8B-B14F-4D97-AF65-F5344CB8AC3E}">
        <p14:creationId xmlns:p14="http://schemas.microsoft.com/office/powerpoint/2010/main" val="253510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75AD29-AC75-46C0-AC69-ECA750E5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LA CLAVE: LA MEDIACIÓN PARENTAL</a:t>
            </a:r>
          </a:p>
        </p:txBody>
      </p:sp>
      <p:pic>
        <p:nvPicPr>
          <p:cNvPr id="5" name="Elementos multimedia en línea 4">
            <a:hlinkClick r:id="" action="ppaction://media"/>
            <a:extLst>
              <a:ext uri="{FF2B5EF4-FFF2-40B4-BE49-F238E27FC236}">
                <a16:creationId xmlns:a16="http://schemas.microsoft.com/office/drawing/2014/main" xmlns="" id="{4EFE0A4C-245F-4AC1-BF8A-714DF6C42D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690" y="605873"/>
            <a:ext cx="8830041" cy="49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BAAE64E-9F9D-4C73-9005-3EE5B88C80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75AD29-AC75-46C0-AC69-ECA750E5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LA MEJOR SUPERVISIÓN: EL DIÁLOGO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xmlns="" id="{4E0B3E8B-E0BD-4407-88DF-EB9102E525A4}"/>
              </a:ext>
            </a:extLst>
          </p:cNvPr>
          <p:cNvSpPr/>
          <p:nvPr/>
        </p:nvSpPr>
        <p:spPr>
          <a:xfrm>
            <a:off x="462495" y="4412976"/>
            <a:ext cx="8230929" cy="1510746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0F54BF5-C104-496C-A550-3EF0788655B2}"/>
              </a:ext>
            </a:extLst>
          </p:cNvPr>
          <p:cNvSpPr txBox="1">
            <a:spLocks/>
          </p:cNvSpPr>
          <p:nvPr/>
        </p:nvSpPr>
        <p:spPr>
          <a:xfrm>
            <a:off x="553083" y="4465983"/>
            <a:ext cx="8127090" cy="139431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Hablar de manera cotidiana sobre su día a día en la red (igual que sobre el cole/instituto, etc.)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Es posible apoyarse en controles parentales</a:t>
            </a:r>
          </a:p>
        </p:txBody>
      </p:sp>
    </p:spTree>
    <p:extLst>
      <p:ext uri="{BB962C8B-B14F-4D97-AF65-F5344CB8AC3E}">
        <p14:creationId xmlns:p14="http://schemas.microsoft.com/office/powerpoint/2010/main" val="424177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AFE9B1F-7BD3-4947-BF5F-4B2EA9C20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0896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75AD29-AC75-46C0-AC69-ECA750E5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IMPRESCINDIBLE: EL ACOMPAÑAMIENTO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xmlns="" id="{4E0B3E8B-E0BD-4407-88DF-EB9102E525A4}"/>
              </a:ext>
            </a:extLst>
          </p:cNvPr>
          <p:cNvSpPr/>
          <p:nvPr/>
        </p:nvSpPr>
        <p:spPr>
          <a:xfrm>
            <a:off x="5407730" y="2951088"/>
            <a:ext cx="3476961" cy="2849216"/>
          </a:xfrm>
          <a:prstGeom prst="round2Diag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0F54BF5-C104-496C-A550-3EF0788655B2}"/>
              </a:ext>
            </a:extLst>
          </p:cNvPr>
          <p:cNvSpPr txBox="1">
            <a:spLocks/>
          </p:cNvSpPr>
          <p:nvPr/>
        </p:nvSpPr>
        <p:spPr>
          <a:xfrm>
            <a:off x="5512904" y="2968488"/>
            <a:ext cx="3371787" cy="284921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Aprender juntos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Avanzar paulatinamente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Promover su responsabilidad y autonomía</a:t>
            </a:r>
          </a:p>
        </p:txBody>
      </p:sp>
    </p:spTree>
    <p:extLst>
      <p:ext uri="{BB962C8B-B14F-4D97-AF65-F5344CB8AC3E}">
        <p14:creationId xmlns:p14="http://schemas.microsoft.com/office/powerpoint/2010/main" val="245497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75AD29-AC75-46C0-AC69-ECA750E5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IMPRESCINDIBLE: EL ACOMPAÑAMIENTO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xmlns="" id="{4E0B3E8B-E0BD-4407-88DF-EB9102E525A4}"/>
              </a:ext>
            </a:extLst>
          </p:cNvPr>
          <p:cNvSpPr/>
          <p:nvPr/>
        </p:nvSpPr>
        <p:spPr>
          <a:xfrm>
            <a:off x="5407730" y="2951088"/>
            <a:ext cx="3476961" cy="2849216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Elementos multimedia en línea 4">
            <a:hlinkClick r:id="" action="ppaction://media"/>
            <a:extLst>
              <a:ext uri="{FF2B5EF4-FFF2-40B4-BE49-F238E27FC236}">
                <a16:creationId xmlns:a16="http://schemas.microsoft.com/office/drawing/2014/main" xmlns="" id="{6447BEA5-FB42-4165-ACEA-CCD53BE629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699" y="540829"/>
            <a:ext cx="8864969" cy="49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0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3A4A718-B058-4271-8C5D-6A4DDE96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64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USO HACEN DE INTERNET?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E51582E-D6D3-42C7-A25B-AC71604CC849}"/>
              </a:ext>
            </a:extLst>
          </p:cNvPr>
          <p:cNvSpPr/>
          <p:nvPr/>
        </p:nvSpPr>
        <p:spPr>
          <a:xfrm>
            <a:off x="597636" y="288758"/>
            <a:ext cx="7856990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3C40EA0D-DDA7-4AA6-B474-87E6E894C7CF}"/>
              </a:ext>
            </a:extLst>
          </p:cNvPr>
          <p:cNvSpPr/>
          <p:nvPr/>
        </p:nvSpPr>
        <p:spPr>
          <a:xfrm>
            <a:off x="689374" y="543066"/>
            <a:ext cx="7155913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499A5BCD-A32A-4E61-BDF8-D9C4C669BC2E}"/>
              </a:ext>
            </a:extLst>
          </p:cNvPr>
          <p:cNvSpPr/>
          <p:nvPr/>
        </p:nvSpPr>
        <p:spPr>
          <a:xfrm>
            <a:off x="689374" y="1649624"/>
            <a:ext cx="5989722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95D661E7-4166-4B5C-B8F6-91A4E79222DB}"/>
              </a:ext>
            </a:extLst>
          </p:cNvPr>
          <p:cNvSpPr/>
          <p:nvPr/>
        </p:nvSpPr>
        <p:spPr>
          <a:xfrm>
            <a:off x="689373" y="2756183"/>
            <a:ext cx="5539149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94B7AB46-9EC9-4669-B033-4FBF3B4FC479}"/>
              </a:ext>
            </a:extLst>
          </p:cNvPr>
          <p:cNvSpPr/>
          <p:nvPr/>
        </p:nvSpPr>
        <p:spPr>
          <a:xfrm>
            <a:off x="689374" y="3875995"/>
            <a:ext cx="4478976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827C4590-CE5F-46F0-A987-4F025CBACD0D}"/>
              </a:ext>
            </a:extLst>
          </p:cNvPr>
          <p:cNvSpPr/>
          <p:nvPr/>
        </p:nvSpPr>
        <p:spPr>
          <a:xfrm>
            <a:off x="689372" y="4969033"/>
            <a:ext cx="5128331" cy="543615"/>
          </a:xfrm>
          <a:prstGeom prst="roundRect">
            <a:avLst/>
          </a:prstGeom>
          <a:solidFill>
            <a:srgbClr val="33669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CC1010A-83A9-4D47-B131-9AE5656EEDB8}"/>
              </a:ext>
            </a:extLst>
          </p:cNvPr>
          <p:cNvSpPr txBox="1">
            <a:spLocks/>
          </p:cNvSpPr>
          <p:nvPr/>
        </p:nvSpPr>
        <p:spPr>
          <a:xfrm>
            <a:off x="689374" y="479197"/>
            <a:ext cx="7765252" cy="504696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600" dirty="0">
                <a:solidFill>
                  <a:srgbClr val="336699"/>
                </a:solidFill>
              </a:rPr>
              <a:t>¿Qué edad tienen nuestros hijos/as?</a:t>
            </a:r>
          </a:p>
          <a:p>
            <a:endParaRPr lang="es-ES" sz="3600" dirty="0">
              <a:solidFill>
                <a:srgbClr val="336699"/>
              </a:solidFill>
            </a:endParaRPr>
          </a:p>
          <a:p>
            <a:r>
              <a:rPr lang="es-ES" sz="3600" dirty="0">
                <a:solidFill>
                  <a:srgbClr val="336699"/>
                </a:solidFill>
              </a:rPr>
              <a:t>¿Se puede confiar en ellos/as?</a:t>
            </a:r>
          </a:p>
          <a:p>
            <a:endParaRPr lang="es-ES" sz="3600" dirty="0">
              <a:solidFill>
                <a:srgbClr val="336699"/>
              </a:solidFill>
            </a:endParaRPr>
          </a:p>
          <a:p>
            <a:r>
              <a:rPr lang="es-ES" sz="3600" dirty="0">
                <a:solidFill>
                  <a:srgbClr val="336699"/>
                </a:solidFill>
              </a:rPr>
              <a:t>¿Usan dispositivos propios?</a:t>
            </a:r>
          </a:p>
          <a:p>
            <a:endParaRPr lang="es-ES" sz="3600" dirty="0">
              <a:solidFill>
                <a:srgbClr val="336699"/>
              </a:solidFill>
            </a:endParaRPr>
          </a:p>
          <a:p>
            <a:r>
              <a:rPr lang="es-ES" sz="3600" dirty="0">
                <a:solidFill>
                  <a:srgbClr val="336699"/>
                </a:solidFill>
              </a:rPr>
              <a:t>¿Cuándo se conectan?</a:t>
            </a:r>
          </a:p>
          <a:p>
            <a:endParaRPr lang="es-ES" sz="3600" dirty="0">
              <a:solidFill>
                <a:srgbClr val="336699"/>
              </a:solidFill>
            </a:endParaRPr>
          </a:p>
          <a:p>
            <a:r>
              <a:rPr lang="es-ES" sz="3600" dirty="0">
                <a:solidFill>
                  <a:srgbClr val="336699"/>
                </a:solidFill>
              </a:rPr>
              <a:t>¿Cómo les supervisamos?</a:t>
            </a:r>
          </a:p>
        </p:txBody>
      </p:sp>
    </p:spTree>
    <p:extLst>
      <p:ext uri="{BB962C8B-B14F-4D97-AF65-F5344CB8AC3E}">
        <p14:creationId xmlns:p14="http://schemas.microsoft.com/office/powerpoint/2010/main" val="2095327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4184C36-5952-4290-B056-0C54F2B07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345" y="4452502"/>
            <a:ext cx="4965925" cy="15088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6B49C3E-FABE-4AAE-B4D6-A59C2DEBB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323" y="4505671"/>
            <a:ext cx="3785375" cy="14667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75AD29-AC75-46C0-AC69-ECA750E5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LA MEJOR BASE: LAS HABILIDADES SOCIALES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209FDEC-C005-4DF6-B7DE-ADF93F4AFE67}"/>
              </a:ext>
            </a:extLst>
          </p:cNvPr>
          <p:cNvSpPr txBox="1">
            <a:spLocks/>
          </p:cNvSpPr>
          <p:nvPr/>
        </p:nvSpPr>
        <p:spPr>
          <a:xfrm>
            <a:off x="371061" y="134433"/>
            <a:ext cx="8481391" cy="43907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3000" dirty="0">
                <a:solidFill>
                  <a:srgbClr val="336699"/>
                </a:solidFill>
              </a:rPr>
              <a:t>Al otro lado de la pantalla siempre hay una persona:</a:t>
            </a:r>
          </a:p>
          <a:p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Respeto: tratar como les gustaría que les trataran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Empatía: ponerse en el lugar del otro/a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Asertividad: expresarse sin herir a los demás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Pensamiento crítico: reflexionar sobre lo que ven</a:t>
            </a:r>
          </a:p>
        </p:txBody>
      </p:sp>
    </p:spTree>
    <p:extLst>
      <p:ext uri="{BB962C8B-B14F-4D97-AF65-F5344CB8AC3E}">
        <p14:creationId xmlns:p14="http://schemas.microsoft.com/office/powerpoint/2010/main" val="292278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75AD29-AC75-46C0-AC69-ECA750E5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RECURSOS DE UTILIDAD EN WWW.IS4K.ES</a:t>
            </a:r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xmlns="" id="{9C5F9766-149C-4E48-A2A9-F52E761A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2027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EF0E68F-3D39-4420-AA62-DE78975999B0}"/>
              </a:ext>
            </a:extLst>
          </p:cNvPr>
          <p:cNvSpPr txBox="1">
            <a:spLocks/>
          </p:cNvSpPr>
          <p:nvPr/>
        </p:nvSpPr>
        <p:spPr>
          <a:xfrm>
            <a:off x="914401" y="3235708"/>
            <a:ext cx="8566180" cy="265298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Línea de Ayuda </a:t>
            </a:r>
            <a:r>
              <a:rPr lang="es-ES" sz="3000" dirty="0" smtClean="0">
                <a:solidFill>
                  <a:srgbClr val="336699"/>
                </a:solidFill>
              </a:rPr>
              <a:t>017</a:t>
            </a:r>
            <a:endParaRPr lang="es-ES" sz="3000" dirty="0">
              <a:solidFill>
                <a:srgbClr val="3366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  <a:sym typeface="Wingdings" panose="05000000000000000000" pitchFamily="2" charset="2"/>
              </a:rPr>
              <a:t>Cibercooperantes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Jornadas Escolares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Información y actualidad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Recursos (guías, juegos, controles parentales…)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Facebook: @is4k.es	          Twitter: @is4k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0B04322-FD4F-44B6-BA75-97CA9BA5C523}"/>
              </a:ext>
            </a:extLst>
          </p:cNvPr>
          <p:cNvSpPr/>
          <p:nvPr/>
        </p:nvSpPr>
        <p:spPr>
          <a:xfrm>
            <a:off x="0" y="3127292"/>
            <a:ext cx="9144000" cy="16592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660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815EB23-4C89-44FE-9E95-EA285296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6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FEF16B-8792-4B93-8DAC-397AF28A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MODELOS DE PACTOS Y ACUERDOS</a:t>
            </a: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xmlns="" id="{1D2A4F74-BDBE-4092-99EE-1C731047CBC5}"/>
              </a:ext>
            </a:extLst>
          </p:cNvPr>
          <p:cNvSpPr/>
          <p:nvPr/>
        </p:nvSpPr>
        <p:spPr>
          <a:xfrm>
            <a:off x="4548117" y="2371166"/>
            <a:ext cx="4389713" cy="2465877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E701404-E39C-470F-B66D-98071740C9C6}"/>
              </a:ext>
            </a:extLst>
          </p:cNvPr>
          <p:cNvSpPr txBox="1">
            <a:spLocks/>
          </p:cNvSpPr>
          <p:nvPr/>
        </p:nvSpPr>
        <p:spPr>
          <a:xfrm>
            <a:off x="4634574" y="2462630"/>
            <a:ext cx="4303257" cy="23744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Buen uso del móvil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De la tableta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De la videoconsola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Compartir dispositivos familiares</a:t>
            </a:r>
          </a:p>
        </p:txBody>
      </p:sp>
    </p:spTree>
    <p:extLst>
      <p:ext uri="{BB962C8B-B14F-4D97-AF65-F5344CB8AC3E}">
        <p14:creationId xmlns:p14="http://schemas.microsoft.com/office/powerpoint/2010/main" val="384036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6EA4F0C-9672-438C-B52D-F2BA9B9768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2"/>
            <a:ext cx="9144000" cy="60965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FEF16B-8792-4B93-8DAC-397AF28A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ASEGURANDO LOS DISPOSITIVOS FAMILIARES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xmlns="" id="{5905321F-AAE1-4BBC-8F38-D9B280382D35}"/>
              </a:ext>
            </a:extLst>
          </p:cNvPr>
          <p:cNvSpPr/>
          <p:nvPr/>
        </p:nvSpPr>
        <p:spPr>
          <a:xfrm>
            <a:off x="243538" y="198940"/>
            <a:ext cx="5229610" cy="2597269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FA019EF-696C-43E3-9052-DE5E096F2DFC}"/>
              </a:ext>
            </a:extLst>
          </p:cNvPr>
          <p:cNvSpPr txBox="1">
            <a:spLocks/>
          </p:cNvSpPr>
          <p:nvPr/>
        </p:nvSpPr>
        <p:spPr>
          <a:xfrm>
            <a:off x="347377" y="270629"/>
            <a:ext cx="5125771" cy="243281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Siempre con antivirus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Tener el sistema y las aplicaciones actualizadas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Emplear cuentas de usuario limitado (no administrador)</a:t>
            </a:r>
          </a:p>
        </p:txBody>
      </p:sp>
    </p:spTree>
    <p:extLst>
      <p:ext uri="{BB962C8B-B14F-4D97-AF65-F5344CB8AC3E}">
        <p14:creationId xmlns:p14="http://schemas.microsoft.com/office/powerpoint/2010/main" val="372956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xmlns="" id="{8B180D97-82BF-476D-A588-D7617FAFE5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" t="-1" r="-11"/>
          <a:stretch/>
        </p:blipFill>
        <p:spPr>
          <a:xfrm>
            <a:off x="-1" y="3377"/>
            <a:ext cx="4572001" cy="1489235"/>
          </a:xfrm>
          <a:prstGeom prst="rect">
            <a:avLst/>
          </a:prstGeom>
          <a:ln w="15875">
            <a:noFill/>
          </a:ln>
        </p:spPr>
      </p:pic>
      <p:pic>
        <p:nvPicPr>
          <p:cNvPr id="4" name="Imagen 3">
            <a:hlinkClick r:id="rId4"/>
            <a:extLst>
              <a:ext uri="{FF2B5EF4-FFF2-40B4-BE49-F238E27FC236}">
                <a16:creationId xmlns:a16="http://schemas.microsoft.com/office/drawing/2014/main" xmlns="" id="{44A59770-6A06-45AD-BEF0-E8F7070924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6"/>
          <a:stretch/>
        </p:blipFill>
        <p:spPr>
          <a:xfrm>
            <a:off x="-1129" y="1632798"/>
            <a:ext cx="4572000" cy="1489235"/>
          </a:xfrm>
          <a:prstGeom prst="rect">
            <a:avLst/>
          </a:prstGeom>
          <a:ln w="15875">
            <a:noFill/>
          </a:ln>
        </p:spPr>
      </p:pic>
      <p:pic>
        <p:nvPicPr>
          <p:cNvPr id="7" name="Imagen 6">
            <a:hlinkClick r:id="rId6"/>
            <a:extLst>
              <a:ext uri="{FF2B5EF4-FFF2-40B4-BE49-F238E27FC236}">
                <a16:creationId xmlns:a16="http://schemas.microsoft.com/office/drawing/2014/main" xmlns="" id="{DDE6E627-993C-4D2D-85D1-A9317A6D46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49"/>
          <a:stretch/>
        </p:blipFill>
        <p:spPr>
          <a:xfrm>
            <a:off x="-1" y="3280098"/>
            <a:ext cx="9141745" cy="2796430"/>
          </a:xfrm>
          <a:prstGeom prst="rect">
            <a:avLst/>
          </a:prstGeom>
          <a:ln w="15875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764776-ED22-4291-854F-58EF4E3E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OPCIONES DE BÚSQUEDA SEGURA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F8337736-C9F1-4298-B1AF-35A62610F6EA}"/>
              </a:ext>
            </a:extLst>
          </p:cNvPr>
          <p:cNvSpPr/>
          <p:nvPr/>
        </p:nvSpPr>
        <p:spPr>
          <a:xfrm>
            <a:off x="4572001" y="3377"/>
            <a:ext cx="4568779" cy="3121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hlinkClick r:id="rId8"/>
            <a:extLst>
              <a:ext uri="{FF2B5EF4-FFF2-40B4-BE49-F238E27FC236}">
                <a16:creationId xmlns:a16="http://schemas.microsoft.com/office/drawing/2014/main" xmlns="" id="{7FDDBD04-883F-4189-A48D-3FC730A71C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25" r="-1"/>
          <a:stretch/>
        </p:blipFill>
        <p:spPr>
          <a:xfrm>
            <a:off x="4571999" y="3378"/>
            <a:ext cx="4572001" cy="3105404"/>
          </a:xfrm>
          <a:prstGeom prst="rect">
            <a:avLst/>
          </a:prstGeom>
          <a:ln w="15875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B69DEA7-A948-49DA-BF0C-2ED78F1F90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610" y="2092803"/>
            <a:ext cx="1015978" cy="10159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xmlns="" id="{86B7D136-2485-4EDF-97B6-4774482E5508}"/>
              </a:ext>
            </a:extLst>
          </p:cNvPr>
          <p:cNvSpPr/>
          <p:nvPr/>
        </p:nvSpPr>
        <p:spPr>
          <a:xfrm>
            <a:off x="3609589" y="3405960"/>
            <a:ext cx="5333449" cy="107327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268F4218-C9EF-4CD7-A4E8-7D2925BCA1B4}"/>
              </a:ext>
            </a:extLst>
          </p:cNvPr>
          <p:cNvSpPr txBox="1">
            <a:spLocks/>
          </p:cNvSpPr>
          <p:nvPr/>
        </p:nvSpPr>
        <p:spPr>
          <a:xfrm>
            <a:off x="3713429" y="3477649"/>
            <a:ext cx="5229610" cy="100158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Aplicaciones para menores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Configuración de buscadores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9DF48E0-31F5-4F8E-8C1A-F20C4365FE3F}"/>
              </a:ext>
            </a:extLst>
          </p:cNvPr>
          <p:cNvSpPr/>
          <p:nvPr/>
        </p:nvSpPr>
        <p:spPr>
          <a:xfrm>
            <a:off x="0" y="3114040"/>
            <a:ext cx="9144000" cy="16592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72FE024-B069-4EAE-96B2-8723F0DE5B08}"/>
              </a:ext>
            </a:extLst>
          </p:cNvPr>
          <p:cNvSpPr/>
          <p:nvPr/>
        </p:nvSpPr>
        <p:spPr>
          <a:xfrm>
            <a:off x="-3220" y="1448359"/>
            <a:ext cx="4575221" cy="16592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2D16478-C8AD-4A20-88DB-7266D9A58DBD}"/>
              </a:ext>
            </a:extLst>
          </p:cNvPr>
          <p:cNvSpPr/>
          <p:nvPr/>
        </p:nvSpPr>
        <p:spPr>
          <a:xfrm>
            <a:off x="4487359" y="13051"/>
            <a:ext cx="165600" cy="3201885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370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B2A91A4-FD34-460D-872C-22B80769DC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02626"/>
          </a:xfrm>
          <a:prstGeom prst="rect">
            <a:avLst/>
          </a:prstGeom>
        </p:spPr>
      </p:pic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xmlns="" id="{2A154036-D686-47C3-8849-C6B19086CC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543" y="578751"/>
            <a:ext cx="1933575" cy="51911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9529A8-25C6-42AE-A21E-9264A067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HERRAMIENTAS DE CONTROL PARENTAL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xmlns="" id="{1AE9AC82-4A71-4BDF-AA25-2FE556F2A48C}"/>
              </a:ext>
            </a:extLst>
          </p:cNvPr>
          <p:cNvSpPr/>
          <p:nvPr/>
        </p:nvSpPr>
        <p:spPr>
          <a:xfrm>
            <a:off x="317123" y="260844"/>
            <a:ext cx="5947202" cy="1103932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BEE3490-F465-4E64-BDEB-97D53E1E2765}"/>
              </a:ext>
            </a:extLst>
          </p:cNvPr>
          <p:cNvSpPr txBox="1">
            <a:spLocks/>
          </p:cNvSpPr>
          <p:nvPr/>
        </p:nvSpPr>
        <p:spPr>
          <a:xfrm>
            <a:off x="380019" y="317697"/>
            <a:ext cx="5843362" cy="99248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Pueden ayudar en la supervisión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sustituyen la presencia física</a:t>
            </a:r>
          </a:p>
        </p:txBody>
      </p:sp>
    </p:spTree>
    <p:extLst>
      <p:ext uri="{BB962C8B-B14F-4D97-AF65-F5344CB8AC3E}">
        <p14:creationId xmlns:p14="http://schemas.microsoft.com/office/powerpoint/2010/main" val="136255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CONTRASEÑAS MÁS SEGURAS</a:t>
            </a:r>
          </a:p>
        </p:txBody>
      </p:sp>
      <p:pic>
        <p:nvPicPr>
          <p:cNvPr id="10" name="Imagen 9">
            <a:hlinkClick r:id="rId2"/>
            <a:extLst>
              <a:ext uri="{FF2B5EF4-FFF2-40B4-BE49-F238E27FC236}">
                <a16:creationId xmlns:a16="http://schemas.microsoft.com/office/drawing/2014/main" xmlns="" id="{CE8764F7-47D9-42F2-B71F-C1AE560EB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55184"/>
            <a:ext cx="9144000" cy="2724486"/>
          </a:xfrm>
          <a:prstGeom prst="rect">
            <a:avLst/>
          </a:prstGeom>
          <a:ln w="15875"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D4DB685-77A3-49C7-A17B-65C8E9FFD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350" y="1220450"/>
            <a:ext cx="2990441" cy="16680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830E44B-79BF-468C-8890-37A33FF35E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648" y="522050"/>
            <a:ext cx="1080000" cy="1080000"/>
          </a:xfrm>
          <a:prstGeom prst="rect">
            <a:avLst/>
          </a:prstGeom>
        </p:spPr>
      </p:pic>
      <p:sp>
        <p:nvSpPr>
          <p:cNvPr id="19" name="Rectángulo: esquinas diagonales redondeadas 18">
            <a:extLst>
              <a:ext uri="{FF2B5EF4-FFF2-40B4-BE49-F238E27FC236}">
                <a16:creationId xmlns:a16="http://schemas.microsoft.com/office/drawing/2014/main" xmlns="" id="{0C3F93C6-88CF-4212-8E58-CA1D7B8C058A}"/>
              </a:ext>
            </a:extLst>
          </p:cNvPr>
          <p:cNvSpPr/>
          <p:nvPr/>
        </p:nvSpPr>
        <p:spPr>
          <a:xfrm>
            <a:off x="142865" y="132523"/>
            <a:ext cx="5296134" cy="307450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E56455B-006F-4916-A9A8-9C1B9E4E5DDB}"/>
              </a:ext>
            </a:extLst>
          </p:cNvPr>
          <p:cNvSpPr txBox="1">
            <a:spLocks/>
          </p:cNvSpPr>
          <p:nvPr/>
        </p:nvSpPr>
        <p:spPr>
          <a:xfrm>
            <a:off x="260352" y="212035"/>
            <a:ext cx="5178646" cy="372386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MAYÚSCULAS, minúsculas, números y símbolos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Fáciles de recordar y difíciles de adivinar, y secretas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Mejorar seguridad con doble autenticación</a:t>
            </a:r>
          </a:p>
        </p:txBody>
      </p:sp>
    </p:spTree>
    <p:extLst>
      <p:ext uri="{BB962C8B-B14F-4D97-AF65-F5344CB8AC3E}">
        <p14:creationId xmlns:p14="http://schemas.microsoft.com/office/powerpoint/2010/main" val="3668653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ED0B1A6-0AA5-492F-B2BA-24F1C0F07E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4" y="0"/>
            <a:ext cx="9144000" cy="61045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4D54AD-9036-4E1E-B920-3ADFB641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BLOQUEO DE PANTALLA SEGURO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xmlns="" id="{572BBF76-AE91-4BD8-8565-3B4C16B06D05}"/>
              </a:ext>
            </a:extLst>
          </p:cNvPr>
          <p:cNvSpPr/>
          <p:nvPr/>
        </p:nvSpPr>
        <p:spPr>
          <a:xfrm>
            <a:off x="168181" y="270335"/>
            <a:ext cx="3408719" cy="4314917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CEAEB521-8FFC-4C4E-B918-6DDAC1BDA05B}"/>
              </a:ext>
            </a:extLst>
          </p:cNvPr>
          <p:cNvSpPr txBox="1">
            <a:spLocks/>
          </p:cNvSpPr>
          <p:nvPr/>
        </p:nvSpPr>
        <p:spPr>
          <a:xfrm>
            <a:off x="300703" y="368528"/>
            <a:ext cx="3276198" cy="421672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Reconocimiento de cara/huella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Contraseña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Patrón de desbloqueo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Pero siendo siempre discretos/as</a:t>
            </a:r>
          </a:p>
        </p:txBody>
      </p:sp>
    </p:spTree>
    <p:extLst>
      <p:ext uri="{BB962C8B-B14F-4D97-AF65-F5344CB8AC3E}">
        <p14:creationId xmlns:p14="http://schemas.microsoft.com/office/powerpoint/2010/main" val="1671112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6FDB3C-8BC9-4FB9-AF85-760DC244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DESCARGAS DE CONFIANZA</a:t>
            </a:r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xmlns="" id="{C7FF253F-3DE5-42D3-A59B-EE51559A1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2" y="0"/>
            <a:ext cx="9144002" cy="355158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EC1B8F04-A74A-4E76-A0F8-AB398B8458A8}"/>
              </a:ext>
            </a:extLst>
          </p:cNvPr>
          <p:cNvSpPr/>
          <p:nvPr/>
        </p:nvSpPr>
        <p:spPr>
          <a:xfrm>
            <a:off x="4242570" y="2333570"/>
            <a:ext cx="861496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DC16780D-65DB-4AFE-A34A-137D12D3BE36}"/>
              </a:ext>
            </a:extLst>
          </p:cNvPr>
          <p:cNvSpPr/>
          <p:nvPr/>
        </p:nvSpPr>
        <p:spPr>
          <a:xfrm>
            <a:off x="7032152" y="2068526"/>
            <a:ext cx="1742765" cy="304800"/>
          </a:xfrm>
          <a:prstGeom prst="roundRect">
            <a:avLst/>
          </a:prstGeom>
          <a:noFill/>
          <a:ln w="25400">
            <a:solidFill>
              <a:srgbClr val="DD31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xmlns="" id="{BEA406AA-D1DA-456C-A136-635E35BD9B00}"/>
              </a:ext>
            </a:extLst>
          </p:cNvPr>
          <p:cNvSpPr/>
          <p:nvPr/>
        </p:nvSpPr>
        <p:spPr>
          <a:xfrm>
            <a:off x="166994" y="3914707"/>
            <a:ext cx="8349208" cy="2076669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81E8F705-41FE-47C2-BB76-4E6133452D48}"/>
              </a:ext>
            </a:extLst>
          </p:cNvPr>
          <p:cNvSpPr txBox="1">
            <a:spLocks/>
          </p:cNvSpPr>
          <p:nvPr/>
        </p:nvSpPr>
        <p:spPr>
          <a:xfrm>
            <a:off x="243536" y="4026152"/>
            <a:ext cx="8272666" cy="196522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Descargar apps originales y en tiendas oficiales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Fijarse en la clasificación por edades (PEGI)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Reputación (valoración, descargas, comentarios)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Asegurarse que los permisos son coherentes</a:t>
            </a:r>
          </a:p>
        </p:txBody>
      </p:sp>
    </p:spTree>
    <p:extLst>
      <p:ext uri="{BB962C8B-B14F-4D97-AF65-F5344CB8AC3E}">
        <p14:creationId xmlns:p14="http://schemas.microsoft.com/office/powerpoint/2010/main" val="145697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DEB256D-A5CE-4971-BA7C-3FF40CE3B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0896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12BFD-CAF9-48D0-8A82-1907B281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PREPARADOS PARA TODO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xmlns="" id="{8A5CA827-93DE-4ABA-AFBE-E15CA881F01D}"/>
              </a:ext>
            </a:extLst>
          </p:cNvPr>
          <p:cNvSpPr/>
          <p:nvPr/>
        </p:nvSpPr>
        <p:spPr>
          <a:xfrm>
            <a:off x="600501" y="4214936"/>
            <a:ext cx="8011236" cy="1599010"/>
          </a:xfrm>
          <a:prstGeom prst="round2Diag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4BF82C2-F5D5-4740-8E05-FCE302A47DE0}"/>
              </a:ext>
            </a:extLst>
          </p:cNvPr>
          <p:cNvSpPr txBox="1">
            <a:spLocks/>
          </p:cNvSpPr>
          <p:nvPr/>
        </p:nvSpPr>
        <p:spPr>
          <a:xfrm>
            <a:off x="731639" y="4285436"/>
            <a:ext cx="7880098" cy="152851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Va a haber situaciones problemáticas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Potenciemos su autoestima y responsabilidad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Cuidemos nuestra relación de confianza</a:t>
            </a:r>
          </a:p>
        </p:txBody>
      </p:sp>
    </p:spTree>
    <p:extLst>
      <p:ext uri="{BB962C8B-B14F-4D97-AF65-F5344CB8AC3E}">
        <p14:creationId xmlns:p14="http://schemas.microsoft.com/office/powerpoint/2010/main" val="17231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4738A09-BCA7-4D1D-9D04-426DD284E2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440" y="-5653"/>
            <a:ext cx="4490560" cy="60953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BE9ACB1-661D-480A-BB0F-F21346A359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49056"/>
            <a:ext cx="4653441" cy="29405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09F61C6-3E5D-4825-AC88-AEA426ECBC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4"/>
            <a:ext cx="4742696" cy="315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USO HACEN DE INTERNET?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FA597AB0-F338-42A4-BAB9-9F6BAC802B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288" y="634702"/>
            <a:ext cx="1008000" cy="10080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99AE5C87-1EA4-4056-AC75-A92C41959C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180" y="1802440"/>
            <a:ext cx="1008000" cy="1008000"/>
          </a:xfrm>
          <a:prstGeom prst="rect">
            <a:avLst/>
          </a:prstGeom>
        </p:spPr>
      </p:pic>
      <p:pic>
        <p:nvPicPr>
          <p:cNvPr id="1026" name="Picture 2" descr="https://is5-ssl.mzstatic.com/image/thumb/Purple124/v4/3e/b1/ea/3eb1ea1e-9b98-eb79-bb79-a7671b492328/AppIcon-1x_U007emarketing-0-0-GLES2_U002c0-512MB-sRGB-0-0-0-85-220-0-0-0-6.png/230x0w.jpg">
            <a:extLst>
              <a:ext uri="{FF2B5EF4-FFF2-40B4-BE49-F238E27FC236}">
                <a16:creationId xmlns:a16="http://schemas.microsoft.com/office/drawing/2014/main" xmlns="" id="{944F4AF0-0589-41F4-B742-3D978E89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553" y="1802441"/>
            <a:ext cx="1008120" cy="10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4F216D28-DF77-45DB-9EC6-3361B30D9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552" y="634702"/>
            <a:ext cx="1008000" cy="100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A19E54-3E4E-46C9-A344-AE7553BA5A9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552" y="4230419"/>
            <a:ext cx="1008000" cy="100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BEC8379-8B2C-4E92-83C2-219E9A4D90B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301" y="3041106"/>
            <a:ext cx="1008000" cy="1008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8082DC5F-D934-4350-8B92-D143EA2CF3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431" y="3039645"/>
            <a:ext cx="1008000" cy="1008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86C8037D-C267-4DFC-BA1A-94F1923692B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207" y="4230419"/>
            <a:ext cx="1008000" cy="1008000"/>
          </a:xfrm>
          <a:prstGeom prst="rect">
            <a:avLst/>
          </a:prstGeom>
        </p:spPr>
      </p:pic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xmlns="" id="{FE3F577F-BEA1-4676-85CB-5DA1DF728A53}"/>
              </a:ext>
            </a:extLst>
          </p:cNvPr>
          <p:cNvSpPr/>
          <p:nvPr/>
        </p:nvSpPr>
        <p:spPr>
          <a:xfrm>
            <a:off x="4014824" y="1025856"/>
            <a:ext cx="2214307" cy="2459460"/>
          </a:xfrm>
          <a:prstGeom prst="round2Diag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8DFDD3A8-C4B2-4559-82C3-3AFE5580E586}"/>
              </a:ext>
            </a:extLst>
          </p:cNvPr>
          <p:cNvSpPr txBox="1">
            <a:spLocks/>
          </p:cNvSpPr>
          <p:nvPr/>
        </p:nvSpPr>
        <p:spPr>
          <a:xfrm>
            <a:off x="4054580" y="1053985"/>
            <a:ext cx="2227560" cy="243133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Divertirse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Aprender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Charlar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Ligar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26697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12BFD-CAF9-48D0-8A82-1907B281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CUANDO SURJAN LOS PROBLEMAS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xmlns="" id="{74A3A989-22BD-47BE-BFDB-36FA25910AE2}"/>
              </a:ext>
            </a:extLst>
          </p:cNvPr>
          <p:cNvSpPr/>
          <p:nvPr/>
        </p:nvSpPr>
        <p:spPr>
          <a:xfrm>
            <a:off x="5598820" y="188843"/>
            <a:ext cx="3231283" cy="2047345"/>
          </a:xfrm>
          <a:prstGeom prst="round2Diag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3D09A9B-F2F3-40F8-81BF-C91842E4B6E6}"/>
              </a:ext>
            </a:extLst>
          </p:cNvPr>
          <p:cNvSpPr txBox="1">
            <a:spLocks/>
          </p:cNvSpPr>
          <p:nvPr/>
        </p:nvSpPr>
        <p:spPr>
          <a:xfrm>
            <a:off x="5716307" y="300288"/>
            <a:ext cx="3113796" cy="19359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Pueden contar con nosotros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Y nosotros con IS4K.es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76" y="2463315"/>
            <a:ext cx="7071352" cy="36263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CFBC9B1-56A4-4E08-9B93-DF8741C71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48" y="0"/>
            <a:ext cx="9144000" cy="24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29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5A9DEB5-6166-48FD-A9AD-6199D101A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5916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HEMOS APRENDIDO?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B44C6BE-E56F-4FF3-9FAE-DD916A3310EB}"/>
              </a:ext>
            </a:extLst>
          </p:cNvPr>
          <p:cNvSpPr txBox="1">
            <a:spLocks/>
          </p:cNvSpPr>
          <p:nvPr/>
        </p:nvSpPr>
        <p:spPr>
          <a:xfrm>
            <a:off x="292098" y="3591611"/>
            <a:ext cx="8851901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dirty="0">
                <a:solidFill>
                  <a:srgbClr val="336699"/>
                </a:solidFill>
              </a:rPr>
              <a:t>a) No, cuanto más socialicen mejor</a:t>
            </a:r>
          </a:p>
          <a:p>
            <a:r>
              <a:rPr lang="es-ES" dirty="0">
                <a:solidFill>
                  <a:srgbClr val="336699"/>
                </a:solidFill>
              </a:rPr>
              <a:t>b) Sí, porque muchos de ellos son desconocidos</a:t>
            </a:r>
          </a:p>
          <a:p>
            <a:r>
              <a:rPr lang="es-ES" dirty="0">
                <a:solidFill>
                  <a:srgbClr val="336699"/>
                </a:solidFill>
              </a:rPr>
              <a:t>c) No, esas amistades no son reales así que no pueden hacerles daño</a:t>
            </a:r>
          </a:p>
          <a:p>
            <a:r>
              <a:rPr lang="es-ES" dirty="0">
                <a:solidFill>
                  <a:srgbClr val="336699"/>
                </a:solidFill>
              </a:rPr>
              <a:t>d) Sí, pierden mucho tiempo enviándose mensajes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xmlns="" id="{6C9FE7E6-EAAE-46CF-880E-9C34D33DA896}"/>
              </a:ext>
            </a:extLst>
          </p:cNvPr>
          <p:cNvSpPr/>
          <p:nvPr/>
        </p:nvSpPr>
        <p:spPr>
          <a:xfrm>
            <a:off x="954710" y="384786"/>
            <a:ext cx="7354405" cy="10223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E408B20-2191-4852-9889-C53E6769CD09}"/>
              </a:ext>
            </a:extLst>
          </p:cNvPr>
          <p:cNvSpPr txBox="1">
            <a:spLocks/>
          </p:cNvSpPr>
          <p:nvPr/>
        </p:nvSpPr>
        <p:spPr>
          <a:xfrm>
            <a:off x="1114914" y="384786"/>
            <a:ext cx="6846702" cy="5807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000" dirty="0">
                <a:solidFill>
                  <a:srgbClr val="336699"/>
                </a:solidFill>
              </a:rPr>
              <a:t>¿ES UN PROBLEMA TENER TANTOS AMIGOS/AS EN LÍNEA?</a:t>
            </a:r>
          </a:p>
        </p:txBody>
      </p:sp>
    </p:spTree>
    <p:extLst>
      <p:ext uri="{BB962C8B-B14F-4D97-AF65-F5344CB8AC3E}">
        <p14:creationId xmlns:p14="http://schemas.microsoft.com/office/powerpoint/2010/main" val="695512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36A8686-EA3A-4EC6-84D3-DF41FE03C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59161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B44C6BE-E56F-4FF3-9FAE-DD916A3310EB}"/>
              </a:ext>
            </a:extLst>
          </p:cNvPr>
          <p:cNvSpPr txBox="1">
            <a:spLocks/>
          </p:cNvSpPr>
          <p:nvPr/>
        </p:nvSpPr>
        <p:spPr>
          <a:xfrm>
            <a:off x="292099" y="3591611"/>
            <a:ext cx="8851901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dirty="0">
                <a:solidFill>
                  <a:srgbClr val="336699"/>
                </a:solidFill>
              </a:rPr>
              <a:t>a) Sí, si tienen amigos/as comunes</a:t>
            </a:r>
          </a:p>
          <a:p>
            <a:r>
              <a:rPr lang="es-ES" dirty="0">
                <a:solidFill>
                  <a:srgbClr val="336699"/>
                </a:solidFill>
              </a:rPr>
              <a:t>b) Sí, si ya llevan tiempo chateando juntos/as</a:t>
            </a:r>
          </a:p>
          <a:p>
            <a:r>
              <a:rPr lang="es-ES" dirty="0">
                <a:solidFill>
                  <a:srgbClr val="336699"/>
                </a:solidFill>
              </a:rPr>
              <a:t>c) Sí, con supervisión previa y yendo con ellos/as</a:t>
            </a:r>
          </a:p>
          <a:p>
            <a:r>
              <a:rPr lang="es-ES" dirty="0">
                <a:solidFill>
                  <a:srgbClr val="336699"/>
                </a:solidFill>
              </a:rPr>
              <a:t>d) No, Internet nunca ofrece nada bueno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xmlns="" id="{CF77A88B-C44C-44B6-804D-7271480349E2}"/>
              </a:ext>
            </a:extLst>
          </p:cNvPr>
          <p:cNvSpPr/>
          <p:nvPr/>
        </p:nvSpPr>
        <p:spPr>
          <a:xfrm>
            <a:off x="1054864" y="276408"/>
            <a:ext cx="7154098" cy="112047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9F4FAAC6-BAFE-4443-AECA-8BAB110B2698}"/>
              </a:ext>
            </a:extLst>
          </p:cNvPr>
          <p:cNvSpPr txBox="1">
            <a:spLocks/>
          </p:cNvSpPr>
          <p:nvPr/>
        </p:nvSpPr>
        <p:spPr>
          <a:xfrm>
            <a:off x="1208153" y="346908"/>
            <a:ext cx="6660224" cy="107107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000" dirty="0">
                <a:solidFill>
                  <a:srgbClr val="336699"/>
                </a:solidFill>
              </a:rPr>
              <a:t>¿PUEDEN QUEDAR EN PERSONA CON UN AMIGO/A DE INTERNET?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DCF4172C-7045-41DF-A3BD-1B751D3E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HEMOS APRENDIDO?</a:t>
            </a:r>
          </a:p>
        </p:txBody>
      </p:sp>
    </p:spTree>
    <p:extLst>
      <p:ext uri="{BB962C8B-B14F-4D97-AF65-F5344CB8AC3E}">
        <p14:creationId xmlns:p14="http://schemas.microsoft.com/office/powerpoint/2010/main" val="2988906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EFD8DB8-4B5C-4602-BD93-A0A4B3743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5916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B1D425-D47B-4673-923A-8BBAF392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¿QUÉ HEMOS APRENDIDO?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F634A5B-DF13-4A11-BD2D-76F76CCFFD72}"/>
              </a:ext>
            </a:extLst>
          </p:cNvPr>
          <p:cNvSpPr txBox="1">
            <a:spLocks/>
          </p:cNvSpPr>
          <p:nvPr/>
        </p:nvSpPr>
        <p:spPr>
          <a:xfrm>
            <a:off x="292099" y="3591611"/>
            <a:ext cx="8729071" cy="214658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dirty="0">
                <a:solidFill>
                  <a:srgbClr val="336699"/>
                </a:solidFill>
              </a:rPr>
              <a:t>a) No hace falta, saben más que nosotros de la red</a:t>
            </a:r>
          </a:p>
          <a:p>
            <a:r>
              <a:rPr lang="es-ES" dirty="0">
                <a:solidFill>
                  <a:srgbClr val="336699"/>
                </a:solidFill>
              </a:rPr>
              <a:t>b) Es suficiente con poner un control parental</a:t>
            </a:r>
          </a:p>
          <a:p>
            <a:r>
              <a:rPr lang="es-ES" dirty="0">
                <a:solidFill>
                  <a:srgbClr val="336699"/>
                </a:solidFill>
              </a:rPr>
              <a:t>c) Adecuada a su madurez, y basada en el diálogo</a:t>
            </a:r>
          </a:p>
          <a:p>
            <a:r>
              <a:rPr lang="es-ES" dirty="0">
                <a:solidFill>
                  <a:srgbClr val="336699"/>
                </a:solidFill>
              </a:rPr>
              <a:t>d) Revisar todos sus mensajes antes de enviarlos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xmlns="" id="{C1CCFE4D-A243-482C-BCE3-1397AB368594}"/>
              </a:ext>
            </a:extLst>
          </p:cNvPr>
          <p:cNvSpPr/>
          <p:nvPr/>
        </p:nvSpPr>
        <p:spPr>
          <a:xfrm>
            <a:off x="888452" y="2610678"/>
            <a:ext cx="7486922" cy="601748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4CD5D5D-AE87-4DBD-835F-5FD03626BA62}"/>
              </a:ext>
            </a:extLst>
          </p:cNvPr>
          <p:cNvSpPr txBox="1">
            <a:spLocks/>
          </p:cNvSpPr>
          <p:nvPr/>
        </p:nvSpPr>
        <p:spPr>
          <a:xfrm>
            <a:off x="1053229" y="2658308"/>
            <a:ext cx="6970072" cy="57521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000" dirty="0">
                <a:solidFill>
                  <a:srgbClr val="336699"/>
                </a:solidFill>
              </a:rPr>
              <a:t>¿CÓMO DEBE SER NUESTRA SUPERVISIÓN?</a:t>
            </a:r>
          </a:p>
        </p:txBody>
      </p:sp>
    </p:spTree>
    <p:extLst>
      <p:ext uri="{BB962C8B-B14F-4D97-AF65-F5344CB8AC3E}">
        <p14:creationId xmlns:p14="http://schemas.microsoft.com/office/powerpoint/2010/main" val="464063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mo 24">
            <a:extLst>
              <a:ext uri="{FF2B5EF4-FFF2-40B4-BE49-F238E27FC236}">
                <a16:creationId xmlns:a16="http://schemas.microsoft.com/office/drawing/2014/main" xmlns="" id="{5785A918-F2C4-4A9F-82AA-DDF93F8D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777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ítulo 1"/>
          <p:cNvSpPr>
            <a:spLocks noGrp="1"/>
          </p:cNvSpPr>
          <p:nvPr>
            <p:ph type="title"/>
          </p:nvPr>
        </p:nvSpPr>
        <p:spPr bwMode="auto">
          <a:xfrm>
            <a:off x="139699" y="6089650"/>
            <a:ext cx="8069263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dirty="0"/>
              <a:t>SUS “AMIGOS/AS” EN LÍNEA</a:t>
            </a:r>
          </a:p>
        </p:txBody>
      </p:sp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xmlns="" id="{97189DF5-AFAE-4BF5-BCE8-1A1EDD44F081}"/>
              </a:ext>
            </a:extLst>
          </p:cNvPr>
          <p:cNvSpPr/>
          <p:nvPr/>
        </p:nvSpPr>
        <p:spPr>
          <a:xfrm>
            <a:off x="1881224" y="4444924"/>
            <a:ext cx="5367716" cy="1505301"/>
          </a:xfrm>
          <a:prstGeom prst="round2Diag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050DDE0-6893-49F3-8EB4-06E120DA6BA7}"/>
              </a:ext>
            </a:extLst>
          </p:cNvPr>
          <p:cNvSpPr txBox="1">
            <a:spLocks/>
          </p:cNvSpPr>
          <p:nvPr/>
        </p:nvSpPr>
        <p:spPr>
          <a:xfrm>
            <a:off x="1920980" y="4473053"/>
            <a:ext cx="5367716" cy="147717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¿Cuántos tienen en persona?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¿Y en cada red social?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¿Conocen a todos/as?</a:t>
            </a:r>
          </a:p>
        </p:txBody>
      </p:sp>
      <p:sp>
        <p:nvSpPr>
          <p:cNvPr id="2" name="Bocadillo: rectángulo 1">
            <a:extLst>
              <a:ext uri="{FF2B5EF4-FFF2-40B4-BE49-F238E27FC236}">
                <a16:creationId xmlns:a16="http://schemas.microsoft.com/office/drawing/2014/main" xmlns="" id="{9E2E3809-88BC-4561-8639-7AE5DE11450B}"/>
              </a:ext>
            </a:extLst>
          </p:cNvPr>
          <p:cNvSpPr/>
          <p:nvPr/>
        </p:nvSpPr>
        <p:spPr>
          <a:xfrm>
            <a:off x="2464904" y="132245"/>
            <a:ext cx="927652" cy="636105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rgbClr val="EB5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/>
              <a:t>512</a:t>
            </a:r>
          </a:p>
        </p:txBody>
      </p:sp>
      <p:sp>
        <p:nvSpPr>
          <p:cNvPr id="12" name="Bocadillo: rectángulo 11">
            <a:extLst>
              <a:ext uri="{FF2B5EF4-FFF2-40B4-BE49-F238E27FC236}">
                <a16:creationId xmlns:a16="http://schemas.microsoft.com/office/drawing/2014/main" xmlns="" id="{09C0F577-4B47-47EE-BEC9-BF95D4F49FC9}"/>
              </a:ext>
            </a:extLst>
          </p:cNvPr>
          <p:cNvSpPr/>
          <p:nvPr/>
        </p:nvSpPr>
        <p:spPr>
          <a:xfrm>
            <a:off x="5638799" y="152468"/>
            <a:ext cx="927652" cy="636105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rgbClr val="EB5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/>
              <a:t>978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A0E0DCBC-B5BF-4BA6-8636-B5A821815109}"/>
              </a:ext>
            </a:extLst>
          </p:cNvPr>
          <p:cNvGrpSpPr/>
          <p:nvPr/>
        </p:nvGrpSpPr>
        <p:grpSpPr>
          <a:xfrm>
            <a:off x="5734881" y="261696"/>
            <a:ext cx="308114" cy="354943"/>
            <a:chOff x="5734881" y="261696"/>
            <a:chExt cx="308114" cy="354943"/>
          </a:xfrm>
        </p:grpSpPr>
        <p:sp>
          <p:nvSpPr>
            <p:cNvPr id="13" name="Diagrama de flujo: retraso 12">
              <a:extLst>
                <a:ext uri="{FF2B5EF4-FFF2-40B4-BE49-F238E27FC236}">
                  <a16:creationId xmlns:a16="http://schemas.microsoft.com/office/drawing/2014/main" xmlns="" id="{73B9DA1C-0959-43FD-82BF-5FB0DF27AB85}"/>
                </a:ext>
              </a:extLst>
            </p:cNvPr>
            <p:cNvSpPr/>
            <p:nvPr/>
          </p:nvSpPr>
          <p:spPr>
            <a:xfrm rot="16200000">
              <a:off x="5826060" y="399705"/>
              <a:ext cx="125755" cy="308114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F54DF70F-356E-4D68-B06F-31827B8F70DD}"/>
                </a:ext>
              </a:extLst>
            </p:cNvPr>
            <p:cNvSpPr/>
            <p:nvPr/>
          </p:nvSpPr>
          <p:spPr>
            <a:xfrm>
              <a:off x="5787887" y="261696"/>
              <a:ext cx="193697" cy="1692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6" name="Bocadillo: rectángulo 15">
            <a:extLst>
              <a:ext uri="{FF2B5EF4-FFF2-40B4-BE49-F238E27FC236}">
                <a16:creationId xmlns:a16="http://schemas.microsoft.com/office/drawing/2014/main" xmlns="" id="{DE01519A-BDA4-4152-892D-3CEB5B0948D4}"/>
              </a:ext>
            </a:extLst>
          </p:cNvPr>
          <p:cNvSpPr/>
          <p:nvPr/>
        </p:nvSpPr>
        <p:spPr>
          <a:xfrm>
            <a:off x="6785113" y="165652"/>
            <a:ext cx="1046921" cy="636105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rgbClr val="EB5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/>
              <a:t> 2324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2701B777-4E55-465F-832C-D74254826FEF}"/>
              </a:ext>
            </a:extLst>
          </p:cNvPr>
          <p:cNvGrpSpPr/>
          <p:nvPr/>
        </p:nvGrpSpPr>
        <p:grpSpPr>
          <a:xfrm>
            <a:off x="6883274" y="294206"/>
            <a:ext cx="308114" cy="354943"/>
            <a:chOff x="5734881" y="261696"/>
            <a:chExt cx="308114" cy="354943"/>
          </a:xfrm>
        </p:grpSpPr>
        <p:sp>
          <p:nvSpPr>
            <p:cNvPr id="21" name="Diagrama de flujo: retraso 20">
              <a:extLst>
                <a:ext uri="{FF2B5EF4-FFF2-40B4-BE49-F238E27FC236}">
                  <a16:creationId xmlns:a16="http://schemas.microsoft.com/office/drawing/2014/main" xmlns="" id="{BDBE6EFB-6F37-416C-9449-140201343389}"/>
                </a:ext>
              </a:extLst>
            </p:cNvPr>
            <p:cNvSpPr/>
            <p:nvPr/>
          </p:nvSpPr>
          <p:spPr>
            <a:xfrm rot="16200000">
              <a:off x="5826060" y="399705"/>
              <a:ext cx="125755" cy="308114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AB352FC6-6CAA-414E-A90B-872B040ACC1F}"/>
                </a:ext>
              </a:extLst>
            </p:cNvPr>
            <p:cNvSpPr/>
            <p:nvPr/>
          </p:nvSpPr>
          <p:spPr>
            <a:xfrm>
              <a:off x="5787887" y="261696"/>
              <a:ext cx="193697" cy="1692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5DC9B9F7-A278-46C1-8401-D93C586C0D45}"/>
              </a:ext>
            </a:extLst>
          </p:cNvPr>
          <p:cNvGrpSpPr/>
          <p:nvPr/>
        </p:nvGrpSpPr>
        <p:grpSpPr>
          <a:xfrm>
            <a:off x="2554356" y="253538"/>
            <a:ext cx="308114" cy="354943"/>
            <a:chOff x="5734881" y="261696"/>
            <a:chExt cx="308114" cy="354943"/>
          </a:xfrm>
        </p:grpSpPr>
        <p:sp>
          <p:nvSpPr>
            <p:cNvPr id="24" name="Diagrama de flujo: retraso 23">
              <a:extLst>
                <a:ext uri="{FF2B5EF4-FFF2-40B4-BE49-F238E27FC236}">
                  <a16:creationId xmlns:a16="http://schemas.microsoft.com/office/drawing/2014/main" xmlns="" id="{45BF652B-8EFC-41B9-B622-3ED4E60E7BCC}"/>
                </a:ext>
              </a:extLst>
            </p:cNvPr>
            <p:cNvSpPr/>
            <p:nvPr/>
          </p:nvSpPr>
          <p:spPr>
            <a:xfrm rot="16200000">
              <a:off x="5826060" y="399705"/>
              <a:ext cx="125755" cy="308114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1E92B732-A847-4400-A257-45405402964E}"/>
                </a:ext>
              </a:extLst>
            </p:cNvPr>
            <p:cNvSpPr/>
            <p:nvPr/>
          </p:nvSpPr>
          <p:spPr>
            <a:xfrm>
              <a:off x="5787887" y="261696"/>
              <a:ext cx="193697" cy="1692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RIESGOS QUE SE PUEDEN PREVENIR</a:t>
            </a:r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xmlns="" id="{07D2E232-2AAA-4C36-BB39-3A776E554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93220"/>
            <a:ext cx="9144000" cy="2796430"/>
          </a:xfrm>
          <a:prstGeom prst="rect">
            <a:avLst/>
          </a:prstGeom>
          <a:ln w="15875">
            <a:noFill/>
          </a:ln>
        </p:spPr>
      </p:pic>
      <p:pic>
        <p:nvPicPr>
          <p:cNvPr id="7" name="Imagen 6">
            <a:hlinkClick r:id="rId4"/>
            <a:extLst>
              <a:ext uri="{FF2B5EF4-FFF2-40B4-BE49-F238E27FC236}">
                <a16:creationId xmlns:a16="http://schemas.microsoft.com/office/drawing/2014/main" xmlns="" id="{130E87A3-3095-41F1-81A5-8C068F32BC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43"/>
            <a:ext cx="9144000" cy="3113649"/>
          </a:xfrm>
          <a:prstGeom prst="rect">
            <a:avLst/>
          </a:prstGeom>
          <a:ln w="15875"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B2E75D1-AC32-4698-B4A3-E418232DA410}"/>
              </a:ext>
            </a:extLst>
          </p:cNvPr>
          <p:cNvSpPr/>
          <p:nvPr/>
        </p:nvSpPr>
        <p:spPr>
          <a:xfrm>
            <a:off x="0" y="3127292"/>
            <a:ext cx="9144000" cy="16592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06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C4F77AA-6B31-43BE-AEB8-FC5211B36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21"/>
            <a:ext cx="9144000" cy="34113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RIESGOS QUE SE PUEDEN PREVENIR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B2E75D1-AC32-4698-B4A3-E418232DA410}"/>
              </a:ext>
            </a:extLst>
          </p:cNvPr>
          <p:cNvSpPr/>
          <p:nvPr/>
        </p:nvSpPr>
        <p:spPr>
          <a:xfrm>
            <a:off x="0" y="3127292"/>
            <a:ext cx="9144000" cy="165928"/>
          </a:xfrm>
          <a:prstGeom prst="rect">
            <a:avLst/>
          </a:prstGeom>
          <a:solidFill>
            <a:srgbClr val="009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D00C5B6-C318-4280-B819-A82C8F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93220"/>
            <a:ext cx="9144000" cy="27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2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DE51891-8190-4612-BA24-3564E1A5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09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ACCESO A CONTENIDOS INAPROPIADOS</a:t>
            </a:r>
          </a:p>
        </p:txBody>
      </p:sp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xmlns="" id="{DB9EB9CB-427B-43A8-8199-5CAEC73C76DA}"/>
              </a:ext>
            </a:extLst>
          </p:cNvPr>
          <p:cNvSpPr/>
          <p:nvPr/>
        </p:nvSpPr>
        <p:spPr>
          <a:xfrm>
            <a:off x="238536" y="3816625"/>
            <a:ext cx="8626847" cy="2062786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96AAD45-397B-4C94-81BF-8C121A494DBF}"/>
              </a:ext>
            </a:extLst>
          </p:cNvPr>
          <p:cNvSpPr txBox="1">
            <a:spLocks/>
          </p:cNvSpPr>
          <p:nvPr/>
        </p:nvSpPr>
        <p:spPr>
          <a:xfrm>
            <a:off x="370470" y="3903877"/>
            <a:ext cx="8428972" cy="196228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Adecuarse a su edad y grado de madurez: todo tiene su momento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Ofrecer alternativas positivas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Cortar la difusión de contenidos dañinos y falsos</a:t>
            </a:r>
          </a:p>
        </p:txBody>
      </p:sp>
    </p:spTree>
    <p:extLst>
      <p:ext uri="{BB962C8B-B14F-4D97-AF65-F5344CB8AC3E}">
        <p14:creationId xmlns:p14="http://schemas.microsoft.com/office/powerpoint/2010/main" val="187734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B249936-A150-4FC2-9D86-5472787802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PENSAR ANTES DE COMPARTIR</a:t>
            </a: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:a16="http://schemas.microsoft.com/office/drawing/2014/main" xmlns="" id="{FB342A81-4DC5-4CFE-A1A2-9711A43CED38}"/>
              </a:ext>
            </a:extLst>
          </p:cNvPr>
          <p:cNvSpPr/>
          <p:nvPr/>
        </p:nvSpPr>
        <p:spPr>
          <a:xfrm>
            <a:off x="5748929" y="232012"/>
            <a:ext cx="3286539" cy="5500261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3A3AA79-C73F-4AB5-AA3F-8FAE227948B8}"/>
              </a:ext>
            </a:extLst>
          </p:cNvPr>
          <p:cNvSpPr txBox="1">
            <a:spLocks/>
          </p:cNvSpPr>
          <p:nvPr/>
        </p:nvSpPr>
        <p:spPr>
          <a:xfrm>
            <a:off x="5911727" y="438929"/>
            <a:ext cx="3286539" cy="529334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sz="3000" dirty="0">
                <a:solidFill>
                  <a:srgbClr val="336699"/>
                </a:solidFill>
              </a:rPr>
              <a:t>NUNCA dar datos personales: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Nombre real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Teléfono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Dirección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Centro educativo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Horarios y rutinas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… Ni datos de otras personas</a:t>
            </a:r>
          </a:p>
        </p:txBody>
      </p:sp>
    </p:spTree>
    <p:extLst>
      <p:ext uri="{BB962C8B-B14F-4D97-AF65-F5344CB8AC3E}">
        <p14:creationId xmlns:p14="http://schemas.microsoft.com/office/powerpoint/2010/main" val="27665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37FC9B7-592F-4CB8-8B8C-BD8516F72D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63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51120-4895-464E-8231-2BFDBFDB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6089650"/>
            <a:ext cx="8069263" cy="79533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SI SE COMPARTE, NO SE PUEDE CONTROLAR</a:t>
            </a:r>
          </a:p>
        </p:txBody>
      </p:sp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xmlns="" id="{ADD97265-E9C3-4DF1-81BA-5EFA7492DB5F}"/>
              </a:ext>
            </a:extLst>
          </p:cNvPr>
          <p:cNvSpPr/>
          <p:nvPr/>
        </p:nvSpPr>
        <p:spPr>
          <a:xfrm>
            <a:off x="139699" y="385110"/>
            <a:ext cx="2881797" cy="5313318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3A3AA79-C73F-4AB5-AA3F-8FAE227948B8}"/>
              </a:ext>
            </a:extLst>
          </p:cNvPr>
          <p:cNvSpPr txBox="1">
            <a:spLocks/>
          </p:cNvSpPr>
          <p:nvPr/>
        </p:nvSpPr>
        <p:spPr>
          <a:xfrm>
            <a:off x="183111" y="489853"/>
            <a:ext cx="2745619" cy="477125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Dar valor a su intimidad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compartir nada que se pueda usar en su contra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Sin respeto no hay amor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3000" dirty="0">
                <a:solidFill>
                  <a:srgbClr val="336699"/>
                </a:solidFill>
              </a:rPr>
              <a:t>No aceptar chantajes ni exigencias</a:t>
            </a:r>
          </a:p>
        </p:txBody>
      </p:sp>
    </p:spTree>
    <p:extLst>
      <p:ext uri="{BB962C8B-B14F-4D97-AF65-F5344CB8AC3E}">
        <p14:creationId xmlns:p14="http://schemas.microsoft.com/office/powerpoint/2010/main" val="1954153917"/>
      </p:ext>
    </p:extLst>
  </p:cSld>
  <p:clrMapOvr>
    <a:masterClrMapping/>
  </p:clrMapOvr>
</p:sld>
</file>

<file path=ppt/theme/theme1.xml><?xml version="1.0" encoding="utf-8"?>
<a:theme xmlns:a="http://schemas.openxmlformats.org/drawingml/2006/main" name="ppt extendida">
  <a:themeElements>
    <a:clrScheme name="Personalizado 2">
      <a:dk1>
        <a:sysClr val="windowText" lastClr="000000"/>
      </a:dk1>
      <a:lt1>
        <a:sysClr val="window" lastClr="FFFFFF"/>
      </a:lt1>
      <a:dk2>
        <a:srgbClr val="009ADA"/>
      </a:dk2>
      <a:lt2>
        <a:srgbClr val="BFBFBF"/>
      </a:lt2>
      <a:accent1>
        <a:srgbClr val="009ADA"/>
      </a:accent1>
      <a:accent2>
        <a:srgbClr val="68757E"/>
      </a:accent2>
      <a:accent3>
        <a:srgbClr val="9DB800"/>
      </a:accent3>
      <a:accent4>
        <a:srgbClr val="9DB800"/>
      </a:accent4>
      <a:accent5>
        <a:srgbClr val="8AA2AF"/>
      </a:accent5>
      <a:accent6>
        <a:srgbClr val="BFBFBF"/>
      </a:accent6>
      <a:hlink>
        <a:srgbClr val="009ADA"/>
      </a:hlink>
      <a:folHlink>
        <a:srgbClr val="000000"/>
      </a:folHlink>
    </a:clrScheme>
    <a:fontScheme name="INCIB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31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F59559BD-9879-415E-8D24-042D29FE2752}" vid="{574DB95F-CFCD-48BC-9BB0-D2474FB898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Plantilla_Cibercooperantes</Template>
  <TotalTime>0</TotalTime>
  <Words>777</Words>
  <Application>Microsoft Office PowerPoint</Application>
  <PresentationFormat>Presentación en pantalla (4:3)</PresentationFormat>
  <Paragraphs>151</Paragraphs>
  <Slides>34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ppt extendida</vt:lpstr>
      <vt:lpstr>CIBERSEGURIDAD PARA FAMILIAS (CON MENORES EN EDAD ESCOLAR)</vt:lpstr>
      <vt:lpstr>¿QUÉ USO HACEN DE INTERNET?</vt:lpstr>
      <vt:lpstr>¿QUÉ USO HACEN DE INTERNET?</vt:lpstr>
      <vt:lpstr>SUS “AMIGOS/AS” EN LÍNEA</vt:lpstr>
      <vt:lpstr>RIESGOS QUE SE PUEDEN PREVENIR</vt:lpstr>
      <vt:lpstr>RIESGOS QUE SE PUEDEN PREVENIR</vt:lpstr>
      <vt:lpstr>ACCESO A CONTENIDOS INAPROPIADOS</vt:lpstr>
      <vt:lpstr>PENSAR ANTES DE COMPARTIR</vt:lpstr>
      <vt:lpstr>SI SE COMPARTE, NO SE PUEDE CONTROLAR</vt:lpstr>
      <vt:lpstr>CUIDAR SU IMAGEN PÚBLICA</vt:lpstr>
      <vt:lpstr>UN CONTACTO EN LÍNEA NO ES UN AMIGO/A</vt:lpstr>
      <vt:lpstr>DESCONOCIDOS CON MALAS INTENCIONES</vt:lpstr>
      <vt:lpstr>SE PUEDE PARAR EL CIBERACOSO</vt:lpstr>
      <vt:lpstr>DETECTAR Y EVITAR UN USO EXCESIVO</vt:lpstr>
      <vt:lpstr>LA CLAVE: LA MEDIACIÓN PARENTAL</vt:lpstr>
      <vt:lpstr>LA CLAVE: LA MEDIACIÓN PARENTAL</vt:lpstr>
      <vt:lpstr>LA MEJOR SUPERVISIÓN: EL DIÁLOGO</vt:lpstr>
      <vt:lpstr>IMPRESCINDIBLE: EL ACOMPAÑAMIENTO</vt:lpstr>
      <vt:lpstr>IMPRESCINDIBLE: EL ACOMPAÑAMIENTO</vt:lpstr>
      <vt:lpstr>LA MEJOR BASE: LAS HABILIDADES SOCIALES</vt:lpstr>
      <vt:lpstr>RECURSOS DE UTILIDAD EN WWW.IS4K.ES</vt:lpstr>
      <vt:lpstr>MODELOS DE PACTOS Y ACUERDOS</vt:lpstr>
      <vt:lpstr>ASEGURANDO LOS DISPOSITIVOS FAMILIARES</vt:lpstr>
      <vt:lpstr>OPCIONES DE BÚSQUEDA SEGURA</vt:lpstr>
      <vt:lpstr>HERRAMIENTAS DE CONTROL PARENTAL</vt:lpstr>
      <vt:lpstr>CONTRASEÑAS MÁS SEGURAS</vt:lpstr>
      <vt:lpstr>BLOQUEO DE PANTALLA SEGURO</vt:lpstr>
      <vt:lpstr>DESCARGAS DE CONFIANZA</vt:lpstr>
      <vt:lpstr>PREPARADOS PARA TODO</vt:lpstr>
      <vt:lpstr>CUANDO SURJAN LOS PROBLEMAS</vt:lpstr>
      <vt:lpstr>¿QUÉ HEMOS APRENDIDO?</vt:lpstr>
      <vt:lpstr>¿QUÉ HEMOS APRENDIDO?</vt:lpstr>
      <vt:lpstr>¿QUÉ HEMOS APRENDIDO?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2019-01-02T13:06:19Z</dcterms:created>
  <dcterms:modified xsi:type="dcterms:W3CDTF">2020-02-11T09:49:49Z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2473935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